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11" r:id="rId3"/>
    <p:sldId id="297" r:id="rId4"/>
    <p:sldId id="298" r:id="rId5"/>
    <p:sldId id="299" r:id="rId6"/>
    <p:sldId id="331" r:id="rId7"/>
    <p:sldId id="303" r:id="rId8"/>
    <p:sldId id="304" r:id="rId9"/>
    <p:sldId id="302" r:id="rId10"/>
    <p:sldId id="328" r:id="rId11"/>
    <p:sldId id="305" r:id="rId12"/>
    <p:sldId id="306" r:id="rId13"/>
    <p:sldId id="300" r:id="rId14"/>
    <p:sldId id="330" r:id="rId15"/>
    <p:sldId id="307" r:id="rId16"/>
    <p:sldId id="308" r:id="rId17"/>
    <p:sldId id="301" r:id="rId18"/>
    <p:sldId id="329" r:id="rId19"/>
    <p:sldId id="309" r:id="rId20"/>
    <p:sldId id="310" r:id="rId21"/>
    <p:sldId id="312" r:id="rId22"/>
    <p:sldId id="313" r:id="rId23"/>
    <p:sldId id="314" r:id="rId24"/>
    <p:sldId id="323" r:id="rId25"/>
    <p:sldId id="315" r:id="rId26"/>
    <p:sldId id="316" r:id="rId27"/>
    <p:sldId id="317" r:id="rId28"/>
    <p:sldId id="333" r:id="rId29"/>
    <p:sldId id="318" r:id="rId30"/>
    <p:sldId id="319" r:id="rId31"/>
    <p:sldId id="320" r:id="rId32"/>
    <p:sldId id="332" r:id="rId33"/>
    <p:sldId id="321" r:id="rId34"/>
    <p:sldId id="322" r:id="rId35"/>
    <p:sldId id="324" r:id="rId36"/>
    <p:sldId id="327" r:id="rId37"/>
    <p:sldId id="325" r:id="rId38"/>
    <p:sldId id="326" r:id="rId39"/>
    <p:sldId id="27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7" autoAdjust="0"/>
    <p:restoredTop sz="94660"/>
  </p:normalViewPr>
  <p:slideViewPr>
    <p:cSldViewPr>
      <p:cViewPr varScale="1">
        <p:scale>
          <a:sx n="157" d="100"/>
          <a:sy n="157" d="100"/>
        </p:scale>
        <p:origin x="-96" y="-7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Descriptive Statistics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C5D2C0-7E87-6749-B309-073A4B5366BD}" type="presOf" srcId="{1CE252B9-E661-E545-A43D-AF9F6C107A4B}" destId="{8B3425F1-0D5A-7542-A13F-309B4F9FFBD7}" srcOrd="1" destOrd="0" presId="urn:microsoft.com/office/officeart/2005/8/layout/pyramid1"/>
    <dgm:cxn modelId="{6DF35A74-3096-8E4B-B616-DC51DF495710}" type="presOf" srcId="{F8543038-F271-B44C-A609-61624E5FF5AB}" destId="{1BD4007E-106D-184C-930C-DA383DE887FC}" srcOrd="0" destOrd="0" presId="urn:microsoft.com/office/officeart/2005/8/layout/pyramid1"/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CB6E432A-A3F2-C648-A827-DCD08D1273B7}" type="presOf" srcId="{A13ED68C-9BEB-2D4C-9A9D-4FF7F696211E}" destId="{84DC221C-8ADF-8F4C-A4AB-1ED1486C2BAB}" srcOrd="0" destOrd="0" presId="urn:microsoft.com/office/officeart/2005/8/layout/pyramid1"/>
    <dgm:cxn modelId="{472731C0-A58B-6745-85BE-ABC22716B4D6}" type="presOf" srcId="{1CE252B9-E661-E545-A43D-AF9F6C107A4B}" destId="{570ECD48-A719-8C40-9E13-BDECC43874A0}" srcOrd="0" destOrd="0" presId="urn:microsoft.com/office/officeart/2005/8/layout/pyramid1"/>
    <dgm:cxn modelId="{CA3BED68-1138-274A-9B85-E8F45BB02C43}" type="presOf" srcId="{A13ED68C-9BEB-2D4C-9A9D-4FF7F696211E}" destId="{2E2C436E-4AC4-9B44-A458-C394BA2F8995}" srcOrd="1" destOrd="0" presId="urn:microsoft.com/office/officeart/2005/8/layout/pyramid1"/>
    <dgm:cxn modelId="{57274696-598A-854B-9A81-2FE4349BD923}" type="presParOf" srcId="{1BD4007E-106D-184C-930C-DA383DE887FC}" destId="{51EFE25D-18DC-C347-AD87-891706CB57A3}" srcOrd="0" destOrd="0" presId="urn:microsoft.com/office/officeart/2005/8/layout/pyramid1"/>
    <dgm:cxn modelId="{73CD0841-1B60-854E-9E2F-63E61FE68CFF}" type="presParOf" srcId="{51EFE25D-18DC-C347-AD87-891706CB57A3}" destId="{84DC221C-8ADF-8F4C-A4AB-1ED1486C2BAB}" srcOrd="0" destOrd="0" presId="urn:microsoft.com/office/officeart/2005/8/layout/pyramid1"/>
    <dgm:cxn modelId="{C6CA5638-6F97-D549-A5C5-40728222AF84}" type="presParOf" srcId="{51EFE25D-18DC-C347-AD87-891706CB57A3}" destId="{2E2C436E-4AC4-9B44-A458-C394BA2F8995}" srcOrd="1" destOrd="0" presId="urn:microsoft.com/office/officeart/2005/8/layout/pyramid1"/>
    <dgm:cxn modelId="{DD9DBE4C-6FD5-4645-8280-7915A3356B5A}" type="presParOf" srcId="{1BD4007E-106D-184C-930C-DA383DE887FC}" destId="{22E6D29C-3EAE-224F-8EC6-90837AC9132C}" srcOrd="1" destOrd="0" presId="urn:microsoft.com/office/officeart/2005/8/layout/pyramid1"/>
    <dgm:cxn modelId="{6CFB40DE-F8DA-B448-B996-3518D289EF6F}" type="presParOf" srcId="{22E6D29C-3EAE-224F-8EC6-90837AC9132C}" destId="{570ECD48-A719-8C40-9E13-BDECC43874A0}" srcOrd="0" destOrd="0" presId="urn:microsoft.com/office/officeart/2005/8/layout/pyramid1"/>
    <dgm:cxn modelId="{AEF8FB71-BF96-5D46-9DF6-47234411B3E9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221C-8ADF-8F4C-A4AB-1ED1486C2BAB}">
      <dsp:nvSpPr>
        <dsp:cNvPr id="0" name=""/>
        <dsp:cNvSpPr/>
      </dsp:nvSpPr>
      <dsp:spPr>
        <a:xfrm>
          <a:off x="2057400" y="0"/>
          <a:ext cx="41148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Descriptive Statistics</a:t>
          </a:r>
          <a:endParaRPr lang="en-US" sz="6500" kern="1200" dirty="0"/>
        </a:p>
      </dsp:txBody>
      <dsp:txXfrm>
        <a:off x="2057400" y="0"/>
        <a:ext cx="4114800" cy="2910681"/>
      </dsp:txXfrm>
    </dsp:sp>
    <dsp:sp modelId="{570ECD48-A719-8C40-9E13-BDECC43874A0}">
      <dsp:nvSpPr>
        <dsp:cNvPr id="0" name=""/>
        <dsp:cNvSpPr/>
      </dsp:nvSpPr>
      <dsp:spPr>
        <a:xfrm>
          <a:off x="0" y="2910681"/>
          <a:ext cx="82296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End of Presentation</a:t>
          </a:r>
          <a:endParaRPr lang="en-US" sz="6500" kern="1200"/>
        </a:p>
      </dsp:txBody>
      <dsp:txXfrm>
        <a:off x="1440179" y="2910681"/>
        <a:ext cx="5349240" cy="291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2.emf"/><Relationship Id="rId5" Type="http://schemas.openxmlformats.org/officeDocument/2006/relationships/image" Target="../media/image27.emf"/><Relationship Id="rId1" Type="http://schemas.openxmlformats.org/officeDocument/2006/relationships/image" Target="../media/image18.wmf"/><Relationship Id="rId2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image" Target="../media/image18.wmf"/><Relationship Id="rId2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3/19/14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3/19/14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3/19/14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3/19/14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oleObject" Target="../embeddings/Microsoft_Excel_97_-_2004_Worksheet5.xls"/><Relationship Id="rId13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e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20.bin"/><Relationship Id="rId10" Type="http://schemas.openxmlformats.org/officeDocument/2006/relationships/oleObject" Target="../embeddings/Microsoft_Excel_97_-_2004_Worksheet6.xls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oleObject" Target="../embeddings/Microsoft_Excel_97_-_2004_Worksheet7.xls"/><Relationship Id="rId5" Type="http://schemas.openxmlformats.org/officeDocument/2006/relationships/image" Target="../media/image3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Descriptive Statistics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Microsoft® Excel®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</a:t>
            </a:r>
            <a:r>
              <a:rPr lang="en-US" sz="1200" dirty="0" smtClean="0">
                <a:latin typeface="Times New Roman"/>
                <a:cs typeface="Times New Roman"/>
              </a:rPr>
              <a:t>Microsoft Corporation.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6" name="Picture 5" descr="Kindle 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3999"/>
            <a:ext cx="2667000" cy="40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53400" cy="6477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Mean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060484"/>
              </p:ext>
            </p:extLst>
          </p:nvPr>
        </p:nvGraphicFramePr>
        <p:xfrm>
          <a:off x="685800" y="1425575"/>
          <a:ext cx="3956050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Worksheet" r:id="rId4" imgW="2273300" imgH="2476500" progId="Excel.Sheet.8">
                  <p:embed/>
                </p:oleObj>
              </mc:Choice>
              <mc:Fallback>
                <p:oleObj name="Worksheet" r:id="rId4" imgW="2273300" imgH="2476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25575"/>
                        <a:ext cx="3956050" cy="431165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05400" y="20574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Mean = 6.33</a:t>
            </a:r>
          </a:p>
          <a:p>
            <a:endParaRPr lang="en-US" sz="2800" dirty="0"/>
          </a:p>
          <a:p>
            <a:r>
              <a:rPr lang="en-US" sz="2800" dirty="0" smtClean="0"/>
              <a:t>Sum of deviations from the mean = 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244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10 at 5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70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28194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D2 to calculate the mean of variable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=AVERAGE(A2:A170)</a:t>
            </a:r>
          </a:p>
        </p:txBody>
      </p:sp>
    </p:spTree>
    <p:extLst>
      <p:ext uri="{BB962C8B-B14F-4D97-AF65-F5344CB8AC3E}">
        <p14:creationId xmlns:p14="http://schemas.microsoft.com/office/powerpoint/2010/main" val="106713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10 at 5.10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6927" y="2819400"/>
            <a:ext cx="5247073" cy="1414463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mean as 28.84. This sample statistic is typically reported as </a:t>
            </a:r>
            <a:r>
              <a:rPr lang="en-US" i="1" dirty="0" smtClean="0"/>
              <a:t>M</a:t>
            </a:r>
            <a:r>
              <a:rPr lang="en-US" dirty="0" smtClean="0"/>
              <a:t> = 28.84 in the results section of a research paper,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52623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53400" cy="6248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Median (</a:t>
            </a:r>
            <a:r>
              <a:rPr lang="en-US" sz="2800" i="1" dirty="0" err="1" smtClean="0"/>
              <a:t>Mdn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median </a:t>
            </a:r>
            <a:r>
              <a:rPr lang="en-US" sz="2000" dirty="0" smtClean="0"/>
              <a:t>is </a:t>
            </a:r>
            <a:r>
              <a:rPr lang="en-US" sz="2000" dirty="0"/>
              <a:t>the score that divides the distribution into two equal halves </a:t>
            </a:r>
            <a:r>
              <a:rPr lang="en-US" sz="2000" dirty="0" smtClean="0"/>
              <a:t>(score </a:t>
            </a:r>
            <a:r>
              <a:rPr lang="en-US" sz="2000" dirty="0"/>
              <a:t>at the 50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percentile).</a:t>
            </a:r>
          </a:p>
          <a:p>
            <a:pPr lvl="1"/>
            <a:r>
              <a:rPr lang="en-US" sz="2000" dirty="0" smtClean="0"/>
              <a:t>It is the midpoint of the distribution when the distribution has an odd number of scores. </a:t>
            </a:r>
          </a:p>
          <a:p>
            <a:pPr lvl="1"/>
            <a:r>
              <a:rPr lang="en-US" sz="2000" dirty="0" smtClean="0"/>
              <a:t>It </a:t>
            </a:r>
            <a:r>
              <a:rPr lang="en-US" sz="2000" dirty="0"/>
              <a:t>is the number halfway between the two middle scores when the distribution has an even number of scores. </a:t>
            </a:r>
            <a:endParaRPr lang="en-US" sz="2000" dirty="0" smtClean="0"/>
          </a:p>
          <a:p>
            <a:r>
              <a:rPr lang="en-US" sz="2000" dirty="0" smtClean="0"/>
              <a:t>Not </a:t>
            </a:r>
            <a:r>
              <a:rPr lang="en-US" sz="2000" dirty="0"/>
              <a:t>sensitive to </a:t>
            </a:r>
            <a:r>
              <a:rPr lang="en-US" sz="2000" dirty="0" smtClean="0"/>
              <a:t>outliers.</a:t>
            </a:r>
          </a:p>
          <a:p>
            <a:r>
              <a:rPr lang="en-US" sz="2000" dirty="0"/>
              <a:t>Used </a:t>
            </a:r>
            <a:r>
              <a:rPr lang="en-US" sz="2000" dirty="0" smtClean="0"/>
              <a:t>with the ordinal </a:t>
            </a:r>
            <a:r>
              <a:rPr lang="en-US" sz="2000" dirty="0"/>
              <a:t>scale </a:t>
            </a:r>
            <a:r>
              <a:rPr lang="en-US" sz="2000" dirty="0" smtClean="0"/>
              <a:t>or </a:t>
            </a:r>
            <a:r>
              <a:rPr lang="en-US" sz="2000" dirty="0"/>
              <a:t>when the distribution is skewed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the distribution is normally distributed (</a:t>
            </a:r>
            <a:r>
              <a:rPr lang="en-US" sz="2000" dirty="0" err="1"/>
              <a:t>i.e</a:t>
            </a:r>
            <a:r>
              <a:rPr lang="en-US" sz="2000" dirty="0"/>
              <a:t>, symmetrical and </a:t>
            </a:r>
            <a:r>
              <a:rPr lang="en-US" sz="2000" dirty="0" err="1"/>
              <a:t>unimodal</a:t>
            </a:r>
            <a:r>
              <a:rPr lang="en-US" sz="2000" dirty="0"/>
              <a:t>), the mode, median, and mean coincide. </a:t>
            </a:r>
          </a:p>
          <a:p>
            <a:r>
              <a:rPr lang="en-US" sz="2000" dirty="0" smtClean="0"/>
              <a:t>Excel function:</a:t>
            </a:r>
          </a:p>
          <a:p>
            <a:pPr marL="0" indent="0" algn="ctr">
              <a:buNone/>
            </a:pPr>
            <a:r>
              <a:rPr lang="en-US" sz="2000" dirty="0"/>
              <a:t>MEDIAN(number1,number2,...). Returns the median of a range of numbers.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6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534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Median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116332"/>
              </p:ext>
            </p:extLst>
          </p:nvPr>
        </p:nvGraphicFramePr>
        <p:xfrm>
          <a:off x="849313" y="1524000"/>
          <a:ext cx="39274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Worksheet" r:id="rId4" imgW="2260600" imgH="2413000" progId="Excel.Sheet.8">
                  <p:embed/>
                </p:oleObj>
              </mc:Choice>
              <mc:Fallback>
                <p:oleObj name="Worksheet" r:id="rId4" imgW="2260600" imgH="241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524000"/>
                        <a:ext cx="392747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1828800"/>
            <a:ext cx="32004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Median = 7</a:t>
            </a:r>
          </a:p>
          <a:p>
            <a:endParaRPr lang="en-US" sz="2800" dirty="0"/>
          </a:p>
          <a:p>
            <a:r>
              <a:rPr lang="en-US" sz="2800" dirty="0" smtClean="0"/>
              <a:t>The median is the mid value of ranked data when there are an odd number of cases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441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0 at 5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0480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D3 to calculate the median of variable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=MEDIAN(A2:A170)</a:t>
            </a:r>
          </a:p>
        </p:txBody>
      </p:sp>
    </p:spTree>
    <p:extLst>
      <p:ext uri="{BB962C8B-B14F-4D97-AF65-F5344CB8AC3E}">
        <p14:creationId xmlns:p14="http://schemas.microsoft.com/office/powerpoint/2010/main" val="357049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0 at 5.09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3048000"/>
            <a:ext cx="3646873" cy="565785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median as 29. </a:t>
            </a:r>
          </a:p>
        </p:txBody>
      </p:sp>
    </p:spTree>
    <p:extLst>
      <p:ext uri="{BB962C8B-B14F-4D97-AF65-F5344CB8AC3E}">
        <p14:creationId xmlns:p14="http://schemas.microsoft.com/office/powerpoint/2010/main" val="167490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Mode (</a:t>
            </a:r>
            <a:r>
              <a:rPr lang="en-US" sz="2400" i="1" dirty="0" smtClean="0"/>
              <a:t>Mo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1800" dirty="0"/>
              <a:t>M</a:t>
            </a:r>
            <a:r>
              <a:rPr lang="en-US" sz="1800" dirty="0" smtClean="0"/>
              <a:t>ost </a:t>
            </a:r>
            <a:r>
              <a:rPr lang="en-US" sz="1800" dirty="0"/>
              <a:t>frequently occurring </a:t>
            </a:r>
            <a:r>
              <a:rPr lang="en-US" sz="1800" dirty="0" smtClean="0"/>
              <a:t>score</a:t>
            </a:r>
          </a:p>
          <a:p>
            <a:r>
              <a:rPr lang="en-US" sz="1800" dirty="0" smtClean="0"/>
              <a:t>A </a:t>
            </a:r>
            <a:r>
              <a:rPr lang="en-US" sz="1800" dirty="0"/>
              <a:t>distribution is called </a:t>
            </a:r>
            <a:r>
              <a:rPr lang="en-US" sz="1800" dirty="0" err="1"/>
              <a:t>unimodal</a:t>
            </a:r>
            <a:r>
              <a:rPr lang="en-US" sz="1800" dirty="0"/>
              <a:t> if there is only one major peak in the distribution of scores when displayed as a </a:t>
            </a:r>
            <a:r>
              <a:rPr lang="en-US" sz="1800" dirty="0" smtClean="0"/>
              <a:t>histogram</a:t>
            </a:r>
          </a:p>
          <a:p>
            <a:r>
              <a:rPr lang="en-US" sz="1800" dirty="0" smtClean="0"/>
              <a:t>If </a:t>
            </a:r>
            <a:r>
              <a:rPr lang="en-US" sz="1800" dirty="0"/>
              <a:t>the distribution is normally distributed (</a:t>
            </a:r>
            <a:r>
              <a:rPr lang="en-US" sz="1800" dirty="0" err="1"/>
              <a:t>i.e</a:t>
            </a:r>
            <a:r>
              <a:rPr lang="en-US" sz="1800" dirty="0"/>
              <a:t>, symmetrical and </a:t>
            </a:r>
            <a:r>
              <a:rPr lang="en-US" sz="1800" dirty="0" err="1"/>
              <a:t>unimodal</a:t>
            </a:r>
            <a:r>
              <a:rPr lang="en-US" sz="1800" dirty="0"/>
              <a:t>), the mode, median, and mean </a:t>
            </a:r>
            <a:r>
              <a:rPr lang="en-US" sz="1800" dirty="0" smtClean="0"/>
              <a:t>coincide</a:t>
            </a:r>
            <a:endParaRPr lang="en-US" sz="1800" dirty="0"/>
          </a:p>
          <a:p>
            <a:r>
              <a:rPr lang="en-US" sz="1800" dirty="0"/>
              <a:t>The mode is useful </a:t>
            </a:r>
            <a:r>
              <a:rPr lang="en-US" sz="1800" dirty="0" smtClean="0"/>
              <a:t>in </a:t>
            </a:r>
            <a:r>
              <a:rPr lang="en-US" sz="1800" dirty="0"/>
              <a:t>describing nominal variables and in describing a bimodal or multimodal distribution (use of the mean or median only can be misleading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/>
              <a:t>Major mode = most common value, largest </a:t>
            </a:r>
            <a:r>
              <a:rPr lang="en-US" sz="1800" dirty="0" smtClean="0"/>
              <a:t>peak </a:t>
            </a:r>
            <a:endParaRPr lang="en-US" sz="1800" dirty="0"/>
          </a:p>
          <a:p>
            <a:pPr lvl="1"/>
            <a:r>
              <a:rPr lang="en-US" sz="1800" dirty="0"/>
              <a:t>Minor mode(s) = smaller peak(s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 err="1"/>
              <a:t>Unimodal</a:t>
            </a:r>
            <a:r>
              <a:rPr lang="en-US" sz="1800" dirty="0"/>
              <a:t> (i.e., having one peak or mode)</a:t>
            </a:r>
          </a:p>
          <a:p>
            <a:pPr lvl="1"/>
            <a:r>
              <a:rPr lang="en-US" sz="1800" dirty="0"/>
              <a:t>Bimodal (i.e., having two peaks or modes)</a:t>
            </a:r>
          </a:p>
          <a:p>
            <a:pPr lvl="1"/>
            <a:r>
              <a:rPr lang="en-US" sz="1800" dirty="0"/>
              <a:t>Multimodal (i.e., having two or more peaks or modes)</a:t>
            </a:r>
          </a:p>
          <a:p>
            <a:pPr lvl="1"/>
            <a:r>
              <a:rPr lang="en-US" sz="1800" dirty="0"/>
              <a:t>Rectangular (i.e., having no peaks or modes)</a:t>
            </a:r>
          </a:p>
          <a:p>
            <a:pPr marL="285750" lvl="1">
              <a:buFont typeface="Arial"/>
              <a:buChar char="•"/>
            </a:pPr>
            <a:r>
              <a:rPr lang="en-US" sz="1800" dirty="0" smtClean="0"/>
              <a:t>Excel function:</a:t>
            </a:r>
          </a:p>
          <a:p>
            <a:pPr marL="0" indent="0" algn="ctr">
              <a:buNone/>
            </a:pPr>
            <a:r>
              <a:rPr lang="en-US" sz="1800" dirty="0"/>
              <a:t>MODE.SNGL(number1,number2,...). Returns the most frequently occurring value of the range of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8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1534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Mode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674838"/>
              </p:ext>
            </p:extLst>
          </p:nvPr>
        </p:nvGraphicFramePr>
        <p:xfrm>
          <a:off x="990600" y="1447800"/>
          <a:ext cx="1905000" cy="430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Worksheet" r:id="rId4" imgW="1066800" imgH="2413000" progId="Excel.Sheet.8">
                  <p:embed/>
                </p:oleObj>
              </mc:Choice>
              <mc:Fallback>
                <p:oleObj name="Worksheet" r:id="rId4" imgW="1066800" imgH="241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1905000" cy="4308184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23622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Major mode: 7</a:t>
            </a:r>
          </a:p>
          <a:p>
            <a:endParaRPr lang="en-US" sz="2800" dirty="0"/>
          </a:p>
          <a:p>
            <a:r>
              <a:rPr lang="en-US" sz="2800" dirty="0" smtClean="0"/>
              <a:t>Minor mode: 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276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10 at 5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" y="-13652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3528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D4 to calculate the major mode of variable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=MODE.SNGL(A2:A170)</a:t>
            </a:r>
          </a:p>
        </p:txBody>
      </p:sp>
    </p:spTree>
    <p:extLst>
      <p:ext uri="{BB962C8B-B14F-4D97-AF65-F5344CB8AC3E}">
        <p14:creationId xmlns:p14="http://schemas.microsoft.com/office/powerpoint/2010/main" val="3119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3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Descriptive Statistics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Statistics</a:t>
            </a:r>
            <a:endParaRPr lang="en-US" sz="2800" dirty="0"/>
          </a:p>
          <a:p>
            <a:pPr lvl="1"/>
            <a:r>
              <a:rPr lang="en-US" sz="2400" dirty="0"/>
              <a:t>Summary measures calculated for a sample dataset.</a:t>
            </a:r>
          </a:p>
          <a:p>
            <a:r>
              <a:rPr lang="en-US" sz="2800" dirty="0"/>
              <a:t>Parameters</a:t>
            </a:r>
          </a:p>
          <a:p>
            <a:pPr lvl="1"/>
            <a:r>
              <a:rPr lang="en-US" sz="2400" dirty="0"/>
              <a:t>Summary measures calculated for a population dataset. </a:t>
            </a:r>
            <a:endParaRPr lang="en-US" sz="2800" dirty="0" smtClean="0"/>
          </a:p>
          <a:p>
            <a:r>
              <a:rPr lang="en-US" sz="2800" dirty="0" smtClean="0"/>
              <a:t>Used to </a:t>
            </a:r>
            <a:r>
              <a:rPr lang="en-US" sz="2800" dirty="0"/>
              <a:t>describe </a:t>
            </a:r>
            <a:r>
              <a:rPr lang="en-US" sz="2800" dirty="0" smtClean="0"/>
              <a:t>the characteristics of frequency distributions</a:t>
            </a:r>
          </a:p>
          <a:p>
            <a:pPr lvl="1"/>
            <a:r>
              <a:rPr lang="en-US" sz="2200" dirty="0" smtClean="0"/>
              <a:t>Measures of central tendency, e.g., mean, median, mode</a:t>
            </a:r>
          </a:p>
          <a:p>
            <a:pPr lvl="1"/>
            <a:r>
              <a:rPr lang="en-US" sz="2200" dirty="0" smtClean="0"/>
              <a:t>Measures of dispersion, e.g., standard deviation, variance, range</a:t>
            </a:r>
          </a:p>
          <a:p>
            <a:pPr lvl="1"/>
            <a:r>
              <a:rPr lang="en-US" sz="2200" dirty="0" smtClean="0"/>
              <a:t>Measures of relative position, e.g., percentiles, quartiles</a:t>
            </a:r>
          </a:p>
          <a:p>
            <a:pPr lvl="1"/>
            <a:r>
              <a:rPr lang="en-US" sz="2200" dirty="0" smtClean="0"/>
              <a:t>Graphs and charts, e.g., scatterplots, column charts, histograms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2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10 at 5.1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0938" y="3352800"/>
            <a:ext cx="4183062" cy="565785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mode as 22.</a:t>
            </a:r>
          </a:p>
        </p:txBody>
      </p:sp>
    </p:spTree>
    <p:extLst>
      <p:ext uri="{BB962C8B-B14F-4D97-AF65-F5344CB8AC3E}">
        <p14:creationId xmlns:p14="http://schemas.microsoft.com/office/powerpoint/2010/main" val="195622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Measures of Dispersion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/>
              <a:t>Designed to give information concerning </a:t>
            </a:r>
            <a:r>
              <a:rPr lang="en-US" sz="1800" i="1" dirty="0" smtClean="0"/>
              <a:t>the amount of dispersion of scores about a central value.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Researchers typically report the best measures of central tendency and dispersion for each </a:t>
            </a:r>
            <a:r>
              <a:rPr lang="en-US" sz="1800" dirty="0" smtClean="0"/>
              <a:t>variable. The best measure to report varies based on the shape of a variable’s distribution and scale of measurement.</a:t>
            </a:r>
          </a:p>
          <a:p>
            <a:pPr lvl="1"/>
            <a:r>
              <a:rPr lang="en-US" sz="1800" dirty="0" smtClean="0"/>
              <a:t>Interval</a:t>
            </a:r>
            <a:r>
              <a:rPr lang="en-US" sz="1800" dirty="0"/>
              <a:t>/ratio data </a:t>
            </a:r>
            <a:r>
              <a:rPr lang="en-US" sz="1800" dirty="0" smtClean="0"/>
              <a:t>– standard deviation, variance, and range can </a:t>
            </a:r>
            <a:r>
              <a:rPr lang="en-US" sz="1800" dirty="0"/>
              <a:t>be calculated </a:t>
            </a:r>
            <a:r>
              <a:rPr lang="en-US" sz="1800" dirty="0" smtClean="0"/>
              <a:t>and reported, as </a:t>
            </a:r>
            <a:r>
              <a:rPr lang="en-US" sz="1800" dirty="0"/>
              <a:t>appropriate. </a:t>
            </a:r>
          </a:p>
          <a:p>
            <a:pPr lvl="1"/>
            <a:r>
              <a:rPr lang="en-US" sz="1800" dirty="0" smtClean="0"/>
              <a:t>Ordinal/nominal  </a:t>
            </a:r>
            <a:r>
              <a:rPr lang="en-US" sz="1800" dirty="0"/>
              <a:t>data - </a:t>
            </a:r>
            <a:r>
              <a:rPr lang="en-US" sz="1800" dirty="0" smtClean="0"/>
              <a:t>range </a:t>
            </a:r>
            <a:r>
              <a:rPr lang="en-US" sz="1800" dirty="0"/>
              <a:t>can and should be </a:t>
            </a:r>
            <a:r>
              <a:rPr lang="en-US" sz="1800" dirty="0" smtClean="0"/>
              <a:t>reported; </a:t>
            </a:r>
            <a:r>
              <a:rPr lang="en-US" sz="1800" dirty="0"/>
              <a:t>use of the </a:t>
            </a:r>
            <a:r>
              <a:rPr lang="en-US" sz="1800" dirty="0" smtClean="0"/>
              <a:t>standard deviation or variance </a:t>
            </a:r>
            <a:r>
              <a:rPr lang="en-US" sz="1800" dirty="0"/>
              <a:t>is wrong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 algn="ctr">
              <a:buNone/>
            </a:pP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565013"/>
              </p:ext>
            </p:extLst>
          </p:nvPr>
        </p:nvGraphicFramePr>
        <p:xfrm>
          <a:off x="1447800" y="4114800"/>
          <a:ext cx="64008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724400"/>
              </a:tblGrid>
              <a:tr h="2184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Appropriate Measures of Dispersion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Nominal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Range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Ordinal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Range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Interval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Standard Deviation,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Variance, Range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Ratio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Standard Deviation, Variance, Range 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4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1-10 at 5.01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848600" cy="621772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590800"/>
            <a:ext cx="7571642" cy="646331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Open the dataset </a:t>
            </a:r>
            <a:r>
              <a:rPr lang="en-US" i="1" dirty="0" err="1" smtClean="0"/>
              <a:t>Motivation.xlsx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Click the worksheet Descriptive Statistics tab (at the bottom of the worksheet).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35052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5638800"/>
            <a:ext cx="16002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4191000"/>
            <a:ext cx="5247073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Calculate the standard deviation, variance, and range of the classroom community (</a:t>
            </a:r>
            <a:r>
              <a:rPr lang="en-US" dirty="0" err="1" smtClean="0"/>
              <a:t>c_community</a:t>
            </a:r>
            <a:r>
              <a:rPr lang="en-US" dirty="0" smtClean="0"/>
              <a:t>) variable.</a:t>
            </a:r>
          </a:p>
        </p:txBody>
      </p:sp>
    </p:spTree>
    <p:extLst>
      <p:ext uri="{BB962C8B-B14F-4D97-AF65-F5344CB8AC3E}">
        <p14:creationId xmlns:p14="http://schemas.microsoft.com/office/powerpoint/2010/main" val="119102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7708"/>
            <a:ext cx="8153400" cy="63930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Standard Deviation (</a:t>
            </a:r>
            <a:r>
              <a:rPr lang="en-US" i="1" dirty="0" smtClean="0"/>
              <a:t>S, SD, </a:t>
            </a:r>
            <a:r>
              <a:rPr lang="el-GR" dirty="0"/>
              <a:t>σ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sz="2000" dirty="0" smtClean="0"/>
              <a:t>Indicates how </a:t>
            </a:r>
            <a:r>
              <a:rPr lang="en-US" sz="2000" dirty="0"/>
              <a:t>much scores deviate below and above the </a:t>
            </a:r>
            <a:r>
              <a:rPr lang="en-US" sz="2000" dirty="0" smtClean="0"/>
              <a:t>mean</a:t>
            </a:r>
          </a:p>
          <a:p>
            <a:r>
              <a:rPr lang="en-US" sz="2000" dirty="0"/>
              <a:t>For normally distributed data</a:t>
            </a:r>
          </a:p>
          <a:p>
            <a:pPr lvl="1"/>
            <a:r>
              <a:rPr lang="en-US" sz="1600" dirty="0"/>
              <a:t>68.2% of the distribution falls within ± 1 </a:t>
            </a:r>
            <a:r>
              <a:rPr lang="en-US" sz="1600" i="1" dirty="0"/>
              <a:t>SD</a:t>
            </a:r>
            <a:r>
              <a:rPr lang="en-US" sz="1600" dirty="0"/>
              <a:t> of the mean</a:t>
            </a:r>
          </a:p>
          <a:p>
            <a:pPr lvl="1"/>
            <a:r>
              <a:rPr lang="en-US" sz="1600" dirty="0"/>
              <a:t>95.4% of the distribution falls within ± 2 </a:t>
            </a:r>
            <a:r>
              <a:rPr lang="en-US" sz="1600" i="1" dirty="0"/>
              <a:t>SD</a:t>
            </a:r>
            <a:r>
              <a:rPr lang="en-US" sz="1600" dirty="0"/>
              <a:t> of the mean</a:t>
            </a:r>
          </a:p>
          <a:p>
            <a:pPr lvl="1"/>
            <a:r>
              <a:rPr lang="en-US" sz="1600" dirty="0"/>
              <a:t>99.6%of the distribution  falls within ± 3 </a:t>
            </a:r>
            <a:r>
              <a:rPr lang="en-US" sz="1600" i="1" dirty="0"/>
              <a:t>SD</a:t>
            </a:r>
            <a:r>
              <a:rPr lang="en-US" sz="1600" dirty="0"/>
              <a:t> of the </a:t>
            </a:r>
            <a:r>
              <a:rPr lang="en-US" sz="1600" dirty="0" smtClean="0"/>
              <a:t>mean</a:t>
            </a:r>
            <a:endParaRPr lang="en-US" sz="2000" dirty="0" smtClean="0"/>
          </a:p>
          <a:p>
            <a:r>
              <a:rPr lang="en-US" sz="2000" dirty="0" smtClean="0"/>
              <a:t>Formulas</a:t>
            </a: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 </a:t>
            </a:r>
          </a:p>
          <a:p>
            <a:pPr indent="0">
              <a:buNone/>
            </a:pPr>
            <a:r>
              <a:rPr lang="en-US" sz="2000" dirty="0"/>
              <a:t>(Note: dividing by (</a:t>
            </a:r>
            <a:r>
              <a:rPr lang="en-US" sz="2000" i="1" dirty="0"/>
              <a:t>N</a:t>
            </a:r>
            <a:r>
              <a:rPr lang="en-US" sz="2000" dirty="0"/>
              <a:t> – 1) rather than </a:t>
            </a:r>
            <a:r>
              <a:rPr lang="en-US" sz="2000" i="1" dirty="0"/>
              <a:t>N</a:t>
            </a:r>
            <a:r>
              <a:rPr lang="en-US" sz="2000" dirty="0"/>
              <a:t> for sample </a:t>
            </a:r>
            <a:r>
              <a:rPr lang="en-US" sz="2000" dirty="0" smtClean="0"/>
              <a:t>standard deviation </a:t>
            </a:r>
            <a:r>
              <a:rPr lang="en-US" sz="2000" dirty="0"/>
              <a:t>results in an unbiased estimate of population </a:t>
            </a:r>
            <a:r>
              <a:rPr lang="en-US" sz="2000" dirty="0" smtClean="0"/>
              <a:t>standard deviation.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Excel functions:</a:t>
            </a:r>
          </a:p>
          <a:p>
            <a:pPr marL="0" indent="0" algn="ctr">
              <a:buNone/>
            </a:pPr>
            <a:r>
              <a:rPr lang="en-US" sz="2000" dirty="0"/>
              <a:t>STDEV.S(number1,number2,...). Returns the unbiased estimate of </a:t>
            </a:r>
            <a:r>
              <a:rPr lang="en-US" sz="2000" dirty="0" smtClean="0"/>
              <a:t>population standard </a:t>
            </a:r>
            <a:r>
              <a:rPr lang="en-US" sz="2000" dirty="0"/>
              <a:t>deviation, where numbers represent the range of </a:t>
            </a:r>
            <a:r>
              <a:rPr lang="en-US" sz="2000" dirty="0" smtClean="0"/>
              <a:t>numbers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STDEV.P (number1,number2,...). Returns the population standard deviation, where numbers represent the range of </a:t>
            </a:r>
            <a:r>
              <a:rPr lang="en-US" sz="2000" dirty="0" smtClean="0"/>
              <a:t>numbers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237088"/>
              </p:ext>
            </p:extLst>
          </p:nvPr>
        </p:nvGraphicFramePr>
        <p:xfrm>
          <a:off x="1371600" y="2667000"/>
          <a:ext cx="275113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3" imgW="1092200" imgH="495300" progId="Equation.3">
                  <p:embed/>
                </p:oleObj>
              </mc:Choice>
              <mc:Fallback>
                <p:oleObj name="Equation" r:id="rId3" imgW="1092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667000"/>
                        <a:ext cx="2751137" cy="1246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247071"/>
              </p:ext>
            </p:extLst>
          </p:nvPr>
        </p:nvGraphicFramePr>
        <p:xfrm>
          <a:off x="4800600" y="2667000"/>
          <a:ext cx="278288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5" imgW="1104900" imgH="495300" progId="Equation.3">
                  <p:embed/>
                </p:oleObj>
              </mc:Choice>
              <mc:Fallback>
                <p:oleObj name="Equation" r:id="rId5" imgW="1104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667000"/>
                        <a:ext cx="2782887" cy="1246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64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Standard Deviation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919985"/>
              </p:ext>
            </p:extLst>
          </p:nvPr>
        </p:nvGraphicFramePr>
        <p:xfrm>
          <a:off x="838200" y="1066800"/>
          <a:ext cx="533400" cy="49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Equation" r:id="rId3" imgW="177480" imgH="164880" progId="Equation.3">
                  <p:embed/>
                </p:oleObj>
              </mc:Choice>
              <mc:Fallback>
                <p:oleObj name="Equation" r:id="rId3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533400" cy="495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1502"/>
              </p:ext>
            </p:extLst>
          </p:nvPr>
        </p:nvGraphicFramePr>
        <p:xfrm>
          <a:off x="1808163" y="1008063"/>
          <a:ext cx="11842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Equation" r:id="rId5" imgW="406400" imgH="177800" progId="Equation.3">
                  <p:embed/>
                </p:oleObj>
              </mc:Choice>
              <mc:Fallback>
                <p:oleObj name="Equation" r:id="rId5" imgW="406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1008063"/>
                        <a:ext cx="11842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23051"/>
              </p:ext>
            </p:extLst>
          </p:nvPr>
        </p:nvGraphicFramePr>
        <p:xfrm>
          <a:off x="4876800" y="1447800"/>
          <a:ext cx="3357563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Equation" r:id="rId7" imgW="1333500" imgH="457200" progId="Equation.3">
                  <p:embed/>
                </p:oleObj>
              </mc:Choice>
              <mc:Fallback>
                <p:oleObj name="Equation" r:id="rId7" imgW="1333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447800"/>
                        <a:ext cx="3357563" cy="1150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025658"/>
              </p:ext>
            </p:extLst>
          </p:nvPr>
        </p:nvGraphicFramePr>
        <p:xfrm>
          <a:off x="4038600" y="2971800"/>
          <a:ext cx="4830763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Equation" r:id="rId9" imgW="1917700" imgH="495300" progId="Equation.3">
                  <p:embed/>
                </p:oleObj>
              </mc:Choice>
              <mc:Fallback>
                <p:oleObj name="Equation" r:id="rId9" imgW="1917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971800"/>
                        <a:ext cx="4830763" cy="1246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800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an unbiased estimate </a:t>
            </a:r>
            <a:r>
              <a:rPr lang="en-US" sz="2000" dirty="0"/>
              <a:t>of the population standard deviation, </a:t>
            </a:r>
            <a:r>
              <a:rPr lang="en-US" sz="2000" i="1" dirty="0"/>
              <a:t>N</a:t>
            </a:r>
            <a:r>
              <a:rPr lang="en-US" sz="2000" dirty="0"/>
              <a:t> – 1 is used in the formula in place of </a:t>
            </a:r>
            <a:r>
              <a:rPr lang="en-US" sz="2000" i="1" dirty="0"/>
              <a:t>N</a:t>
            </a:r>
            <a:r>
              <a:rPr lang="en-US" sz="2000" dirty="0"/>
              <a:t>, otherwise the formula will underestimate the population sum of squares.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028702"/>
              </p:ext>
            </p:extLst>
          </p:nvPr>
        </p:nvGraphicFramePr>
        <p:xfrm>
          <a:off x="381000" y="1143000"/>
          <a:ext cx="3447739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Worksheet" r:id="rId12" imgW="2806700" imgH="2667000" progId="Excel.Sheet.8">
                  <p:embed/>
                </p:oleObj>
              </mc:Choice>
              <mc:Fallback>
                <p:oleObj name="Worksheet" r:id="rId12" imgW="2806700" imgH="2667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3447739" cy="32766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42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0 at 5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8100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D6 to calculate the standard deviation for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=STDEV.P(A2:A170)</a:t>
            </a:r>
          </a:p>
        </p:txBody>
      </p:sp>
    </p:spTree>
    <p:extLst>
      <p:ext uri="{BB962C8B-B14F-4D97-AF65-F5344CB8AC3E}">
        <p14:creationId xmlns:p14="http://schemas.microsoft.com/office/powerpoint/2010/main" val="8112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0 at 5.17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324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5751" y="2133600"/>
            <a:ext cx="5247073" cy="1414463"/>
          </a:xfrm>
          <a:prstGeom prst="down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</a:t>
            </a:r>
            <a:r>
              <a:rPr lang="en-US" i="1" dirty="0" smtClean="0"/>
              <a:t>SD</a:t>
            </a:r>
            <a:r>
              <a:rPr lang="en-US" dirty="0" smtClean="0"/>
              <a:t> as 6.22. This sample  statistic is typically reported as </a:t>
            </a:r>
            <a:r>
              <a:rPr lang="en-US" i="1" dirty="0" smtClean="0"/>
              <a:t>SD</a:t>
            </a:r>
            <a:r>
              <a:rPr lang="en-US" baseline="30000" dirty="0" smtClean="0"/>
              <a:t> </a:t>
            </a:r>
            <a:r>
              <a:rPr lang="en-US" dirty="0" smtClean="0"/>
              <a:t>= 6.22 in the results section of a research paper, as appropriate.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3886200"/>
            <a:ext cx="5247073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this measure is not an unbiased estimate of the population </a:t>
            </a:r>
            <a:r>
              <a:rPr lang="en-US" i="1" dirty="0" smtClean="0"/>
              <a:t>SD</a:t>
            </a:r>
            <a:r>
              <a:rPr lang="en-US" dirty="0" smtClean="0"/>
              <a:t>. If an unbiased estimate of the population </a:t>
            </a:r>
            <a:r>
              <a:rPr lang="en-US" i="1" dirty="0" smtClean="0"/>
              <a:t>SD</a:t>
            </a:r>
            <a:r>
              <a:rPr lang="en-US" dirty="0" smtClean="0"/>
              <a:t> is desired use the formula =STDEV.S(A2:A170).</a:t>
            </a:r>
          </a:p>
        </p:txBody>
      </p:sp>
    </p:spTree>
    <p:extLst>
      <p:ext uri="{BB962C8B-B14F-4D97-AF65-F5344CB8AC3E}">
        <p14:creationId xmlns:p14="http://schemas.microsoft.com/office/powerpoint/2010/main" val="58258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050"/>
            <a:ext cx="8153400" cy="62263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Variance (</a:t>
            </a:r>
            <a:r>
              <a:rPr lang="en-US" i="1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l-GR" dirty="0" smtClean="0"/>
              <a:t>σ</a:t>
            </a:r>
            <a:r>
              <a:rPr lang="el-GR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endParaRPr lang="en-US" sz="1800" dirty="0" smtClean="0"/>
          </a:p>
          <a:p>
            <a:r>
              <a:rPr lang="en-US" sz="1800" dirty="0" smtClean="0"/>
              <a:t>Variance </a:t>
            </a:r>
            <a:r>
              <a:rPr lang="en-US" sz="1800" dirty="0"/>
              <a:t>is </a:t>
            </a:r>
            <a:r>
              <a:rPr lang="en-US" sz="1800" dirty="0" smtClean="0"/>
              <a:t>the </a:t>
            </a:r>
            <a:r>
              <a:rPr lang="en-US" sz="1800" dirty="0"/>
              <a:t>average </a:t>
            </a:r>
            <a:r>
              <a:rPr lang="en-US" sz="1800" dirty="0" smtClean="0"/>
              <a:t>of each </a:t>
            </a:r>
            <a:r>
              <a:rPr lang="en-US" sz="1800" dirty="0"/>
              <a:t>score’s squared difference from the </a:t>
            </a:r>
            <a:r>
              <a:rPr lang="en-US" sz="1800" dirty="0" smtClean="0"/>
              <a:t>mean. </a:t>
            </a:r>
          </a:p>
          <a:p>
            <a:r>
              <a:rPr lang="en-US" sz="1800" dirty="0" smtClean="0"/>
              <a:t>Not </a:t>
            </a:r>
            <a:r>
              <a:rPr lang="en-US" sz="1800" dirty="0"/>
              <a:t>a very </a:t>
            </a:r>
            <a:r>
              <a:rPr lang="en-US" sz="1800" dirty="0" smtClean="0"/>
              <a:t>useful as a </a:t>
            </a:r>
            <a:r>
              <a:rPr lang="en-US" sz="1800" dirty="0"/>
              <a:t>descriptive </a:t>
            </a:r>
            <a:r>
              <a:rPr lang="en-US" sz="1800" dirty="0" smtClean="0"/>
              <a:t>statistic. Important </a:t>
            </a:r>
            <a:r>
              <a:rPr lang="en-US" sz="1800" dirty="0"/>
              <a:t>value </a:t>
            </a:r>
            <a:r>
              <a:rPr lang="en-US" sz="1800" dirty="0" smtClean="0"/>
              <a:t>used in certain techniques </a:t>
            </a:r>
            <a:r>
              <a:rPr lang="en-US" sz="1800" dirty="0"/>
              <a:t>(e.g., the analysis of variance or ANOVA</a:t>
            </a:r>
            <a:r>
              <a:rPr lang="en-US" sz="1800" dirty="0" smtClean="0"/>
              <a:t>)</a:t>
            </a:r>
          </a:p>
          <a:p>
            <a:r>
              <a:rPr lang="en-US" sz="1800" dirty="0"/>
              <a:t>The formula for the population and sample variances are given below.</a:t>
            </a:r>
          </a:p>
          <a:p>
            <a:pPr indent="0">
              <a:buNone/>
            </a:pPr>
            <a:endParaRPr lang="en-US" sz="1800" dirty="0" smtClean="0"/>
          </a:p>
          <a:p>
            <a:pPr indent="0">
              <a:buNone/>
            </a:pPr>
            <a:endParaRPr lang="en-US" sz="1800" dirty="0"/>
          </a:p>
          <a:p>
            <a:pPr indent="0">
              <a:buNone/>
            </a:pPr>
            <a:endParaRPr lang="en-US" sz="1800" dirty="0" smtClean="0"/>
          </a:p>
          <a:p>
            <a:pPr indent="0">
              <a:buNone/>
            </a:pPr>
            <a:endParaRPr lang="en-US" sz="1800" dirty="0"/>
          </a:p>
          <a:p>
            <a:pPr indent="0">
              <a:buNone/>
            </a:pPr>
            <a:endParaRPr lang="en-US" sz="1800" dirty="0" smtClean="0"/>
          </a:p>
          <a:p>
            <a:pPr indent="0">
              <a:buNone/>
            </a:pPr>
            <a:r>
              <a:rPr lang="en-US" sz="1800" dirty="0" smtClean="0"/>
              <a:t>(</a:t>
            </a:r>
            <a:r>
              <a:rPr lang="en-US" sz="1800" dirty="0"/>
              <a:t>Note: dividing by (</a:t>
            </a:r>
            <a:r>
              <a:rPr lang="en-US" sz="1800" i="1" dirty="0"/>
              <a:t>N</a:t>
            </a:r>
            <a:r>
              <a:rPr lang="en-US" sz="1800" dirty="0"/>
              <a:t> – 1) rather than </a:t>
            </a:r>
            <a:r>
              <a:rPr lang="en-US" sz="1800" i="1" dirty="0"/>
              <a:t>N</a:t>
            </a:r>
            <a:r>
              <a:rPr lang="en-US" sz="1800" dirty="0"/>
              <a:t> for sample variance results in an unbiased estimate </a:t>
            </a:r>
            <a:r>
              <a:rPr lang="en-US" sz="1800" dirty="0" smtClean="0"/>
              <a:t>of population </a:t>
            </a:r>
            <a:r>
              <a:rPr lang="en-US" sz="1800" dirty="0"/>
              <a:t>variance.)</a:t>
            </a:r>
          </a:p>
          <a:p>
            <a:r>
              <a:rPr lang="en-US" sz="1800" dirty="0" smtClean="0"/>
              <a:t>Excel functions:</a:t>
            </a:r>
          </a:p>
          <a:p>
            <a:pPr marL="0" indent="0" algn="ctr">
              <a:buNone/>
            </a:pPr>
            <a:r>
              <a:rPr lang="en-US" sz="1800" dirty="0"/>
              <a:t>VAR.S(number1,number2,...). Returns the </a:t>
            </a:r>
            <a:r>
              <a:rPr lang="en-US" sz="1800" dirty="0" smtClean="0"/>
              <a:t>unbiased estimate of population </a:t>
            </a:r>
            <a:r>
              <a:rPr lang="en-US" sz="1800" dirty="0"/>
              <a:t>variance, with numbers representing the range of numbers.</a:t>
            </a:r>
          </a:p>
          <a:p>
            <a:pPr marL="0" indent="0" algn="ctr">
              <a:buNone/>
            </a:pPr>
            <a:r>
              <a:rPr lang="en-US" sz="1800" dirty="0"/>
              <a:t>VAR.P (number1,number2,...). Returns the </a:t>
            </a:r>
            <a:r>
              <a:rPr lang="en-US" sz="1800" dirty="0" smtClean="0"/>
              <a:t>population </a:t>
            </a:r>
            <a:r>
              <a:rPr lang="en-US" sz="1800" dirty="0"/>
              <a:t>variance, with numbers representing the range of numbers.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791799"/>
              </p:ext>
            </p:extLst>
          </p:nvPr>
        </p:nvGraphicFramePr>
        <p:xfrm>
          <a:off x="1447800" y="2514600"/>
          <a:ext cx="262255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3" imgW="1041400" imgH="457200" progId="Equation.3">
                  <p:embed/>
                </p:oleObj>
              </mc:Choice>
              <mc:Fallback>
                <p:oleObj name="Equation" r:id="rId3" imgW="1041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2622550" cy="1150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687655"/>
              </p:ext>
            </p:extLst>
          </p:nvPr>
        </p:nvGraphicFramePr>
        <p:xfrm>
          <a:off x="4860925" y="2514600"/>
          <a:ext cx="265588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5" imgW="1054100" imgH="457200" progId="Equation.3">
                  <p:embed/>
                </p:oleObj>
              </mc:Choice>
              <mc:Fallback>
                <p:oleObj name="Equation" r:id="rId5" imgW="1054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2514600"/>
                        <a:ext cx="2655888" cy="1150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46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Variance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898774"/>
              </p:ext>
            </p:extLst>
          </p:nvPr>
        </p:nvGraphicFramePr>
        <p:xfrm>
          <a:off x="838200" y="1066800"/>
          <a:ext cx="533400" cy="49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Equation" r:id="rId3" imgW="177480" imgH="164880" progId="Equation.3">
                  <p:embed/>
                </p:oleObj>
              </mc:Choice>
              <mc:Fallback>
                <p:oleObj name="Equation" r:id="rId3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533400" cy="495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637382"/>
              </p:ext>
            </p:extLst>
          </p:nvPr>
        </p:nvGraphicFramePr>
        <p:xfrm>
          <a:off x="1808163" y="1008063"/>
          <a:ext cx="11842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5" imgW="406400" imgH="177800" progId="Equation.3">
                  <p:embed/>
                </p:oleObj>
              </mc:Choice>
              <mc:Fallback>
                <p:oleObj name="Equation" r:id="rId5" imgW="406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1008063"/>
                        <a:ext cx="11842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856534"/>
              </p:ext>
            </p:extLst>
          </p:nvPr>
        </p:nvGraphicFramePr>
        <p:xfrm>
          <a:off x="3200400" y="990600"/>
          <a:ext cx="16287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7" imgW="558800" imgH="228600" progId="Equation.3">
                  <p:embed/>
                </p:oleObj>
              </mc:Choice>
              <mc:Fallback>
                <p:oleObj name="Equation" r:id="rId7" imgW="55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990600"/>
                        <a:ext cx="16287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800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an unbiased estimate </a:t>
            </a:r>
            <a:r>
              <a:rPr lang="en-US" sz="2000" dirty="0"/>
              <a:t>of the </a:t>
            </a:r>
            <a:r>
              <a:rPr lang="en-US" sz="2000"/>
              <a:t>population </a:t>
            </a:r>
            <a:r>
              <a:rPr lang="en-US" sz="2000" smtClean="0"/>
              <a:t>variance, </a:t>
            </a:r>
            <a:r>
              <a:rPr lang="en-US" sz="2000" i="1" dirty="0"/>
              <a:t>N</a:t>
            </a:r>
            <a:r>
              <a:rPr lang="en-US" sz="2000" dirty="0"/>
              <a:t> – 1 is used in the formula in place of </a:t>
            </a:r>
            <a:r>
              <a:rPr lang="en-US" sz="2000" i="1" dirty="0"/>
              <a:t>N</a:t>
            </a:r>
            <a:r>
              <a:rPr lang="en-US" sz="2000" dirty="0"/>
              <a:t>, otherwise the formula will underestimate the population sum of squares.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63529"/>
              </p:ext>
            </p:extLst>
          </p:nvPr>
        </p:nvGraphicFramePr>
        <p:xfrm>
          <a:off x="381000" y="1143000"/>
          <a:ext cx="3447739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Worksheet" r:id="rId10" imgW="2806700" imgH="2667000" progId="Excel.Sheet.8">
                  <p:embed/>
                </p:oleObj>
              </mc:Choice>
              <mc:Fallback>
                <p:oleObj name="Worksheet" r:id="rId10" imgW="2806700" imgH="2667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3447739" cy="32766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00954"/>
              </p:ext>
            </p:extLst>
          </p:nvPr>
        </p:nvGraphicFramePr>
        <p:xfrm>
          <a:off x="4343400" y="1905000"/>
          <a:ext cx="438150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12" imgW="1739900" imgH="457200" progId="Equation.3">
                  <p:embed/>
                </p:oleObj>
              </mc:Choice>
              <mc:Fallback>
                <p:oleObj name="Equation" r:id="rId12" imgW="1739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4381500" cy="1150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63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0 at 5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43434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D8 to calculate the variance of variable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=VAR.P(A2:A170)</a:t>
            </a:r>
          </a:p>
        </p:txBody>
      </p:sp>
    </p:spTree>
    <p:extLst>
      <p:ext uri="{BB962C8B-B14F-4D97-AF65-F5344CB8AC3E}">
        <p14:creationId xmlns:p14="http://schemas.microsoft.com/office/powerpoint/2010/main" val="141689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Measures of Central Tendency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/>
              <a:t>Designed to give information concerning the typical score of a large number of scores</a:t>
            </a:r>
            <a:r>
              <a:rPr lang="en-US" sz="1800" i="1" dirty="0" smtClean="0"/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Researchers typically report the best measures of central tendency and dispersion for each </a:t>
            </a:r>
            <a:r>
              <a:rPr lang="en-US" sz="1800" dirty="0" smtClean="0"/>
              <a:t>variable. The best measure to report varies based on the shape of a variable’s distribution and scale of measurement.</a:t>
            </a:r>
          </a:p>
          <a:p>
            <a:pPr lvl="1"/>
            <a:r>
              <a:rPr lang="en-US" sz="1800" dirty="0" smtClean="0"/>
              <a:t>Interval</a:t>
            </a:r>
            <a:r>
              <a:rPr lang="en-US" sz="1800" dirty="0"/>
              <a:t>/ratio data </a:t>
            </a:r>
            <a:r>
              <a:rPr lang="en-US" sz="1800" dirty="0" smtClean="0"/>
              <a:t>– mean, median, and mode can </a:t>
            </a:r>
            <a:r>
              <a:rPr lang="en-US" sz="1800" dirty="0"/>
              <a:t>be calculated </a:t>
            </a:r>
            <a:r>
              <a:rPr lang="en-US" sz="1800" dirty="0" smtClean="0"/>
              <a:t>and reported, as </a:t>
            </a:r>
            <a:r>
              <a:rPr lang="en-US" sz="1800" dirty="0"/>
              <a:t>appropriate. </a:t>
            </a:r>
          </a:p>
          <a:p>
            <a:pPr lvl="1"/>
            <a:r>
              <a:rPr lang="en-US" sz="1800" dirty="0"/>
              <a:t>Ordinal data - median can and should be </a:t>
            </a:r>
            <a:r>
              <a:rPr lang="en-US" sz="1800" dirty="0" smtClean="0"/>
              <a:t>reported; </a:t>
            </a:r>
            <a:r>
              <a:rPr lang="en-US" sz="1800" dirty="0"/>
              <a:t>use of the mean is wrong. </a:t>
            </a:r>
          </a:p>
          <a:p>
            <a:pPr lvl="1"/>
            <a:r>
              <a:rPr lang="en-US" sz="1800" dirty="0"/>
              <a:t>Nominal data - mode can and should be </a:t>
            </a:r>
            <a:r>
              <a:rPr lang="en-US" sz="1800" dirty="0" smtClean="0"/>
              <a:t>reported; </a:t>
            </a:r>
            <a:r>
              <a:rPr lang="en-US" sz="1800" dirty="0"/>
              <a:t>use of either mean or median is wrong. </a:t>
            </a: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978918"/>
              </p:ext>
            </p:extLst>
          </p:nvPr>
        </p:nvGraphicFramePr>
        <p:xfrm>
          <a:off x="1447800" y="4114800"/>
          <a:ext cx="6400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7244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Appropriate Measures of Central Tendency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Nominal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Mode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Ordinal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Median, Mode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Interval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Mean, Median,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Mode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Ratio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Mean, Median,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Mode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10 at 5.2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3581400"/>
            <a:ext cx="4174722" cy="565785"/>
          </a:xfrm>
          <a:prstGeom prst="down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variance as 38.73.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4495800"/>
            <a:ext cx="5247073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this </a:t>
            </a:r>
            <a:r>
              <a:rPr lang="en-US" dirty="0" smtClean="0"/>
              <a:t>measure </a:t>
            </a:r>
            <a:r>
              <a:rPr lang="en-US" dirty="0"/>
              <a:t>is not an unbiased estimate of the population </a:t>
            </a:r>
            <a:r>
              <a:rPr lang="en-US" dirty="0" smtClean="0"/>
              <a:t>variance. </a:t>
            </a:r>
            <a:r>
              <a:rPr lang="en-US" dirty="0"/>
              <a:t>If an unbiased estimate of the population </a:t>
            </a:r>
            <a:r>
              <a:rPr lang="en-US" dirty="0" smtClean="0"/>
              <a:t>variance </a:t>
            </a:r>
            <a:r>
              <a:rPr lang="en-US" dirty="0"/>
              <a:t>is desired use the formula </a:t>
            </a:r>
            <a:r>
              <a:rPr lang="en-US" dirty="0" smtClean="0"/>
              <a:t>=VAR.S</a:t>
            </a:r>
            <a:r>
              <a:rPr lang="en-US" dirty="0"/>
              <a:t>(A2:A170).</a:t>
            </a:r>
          </a:p>
        </p:txBody>
      </p:sp>
    </p:spTree>
    <p:extLst>
      <p:ext uri="{BB962C8B-B14F-4D97-AF65-F5344CB8AC3E}">
        <p14:creationId xmlns:p14="http://schemas.microsoft.com/office/powerpoint/2010/main" val="298374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Range</a:t>
            </a:r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range of a distribution is calculated by subtracting the minimum score from the maximum score.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range is not very stable (reliable) because it is based on only two scores. Consequently, outliers have a significant effect on the range </a:t>
            </a:r>
            <a:r>
              <a:rPr lang="en-US" sz="1800" dirty="0" smtClean="0"/>
              <a:t>of a </a:t>
            </a:r>
            <a:r>
              <a:rPr lang="en-US" sz="1800" dirty="0"/>
              <a:t>variable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Excel formula:</a:t>
            </a:r>
          </a:p>
          <a:p>
            <a:pPr marL="0" indent="0" algn="ctr">
              <a:buNone/>
            </a:pPr>
            <a:r>
              <a:rPr lang="en-US" sz="1800" dirty="0"/>
              <a:t>=MAX(number1,number2,...)–MIN(number1,number2,...)</a:t>
            </a:r>
          </a:p>
          <a:p>
            <a:pPr indent="0" algn="ctr">
              <a:buNone/>
            </a:pPr>
            <a:endParaRPr lang="en-US" sz="1800" dirty="0" smtClean="0"/>
          </a:p>
          <a:p>
            <a:pPr indent="0" algn="ctr">
              <a:buNone/>
            </a:pPr>
            <a:r>
              <a:rPr lang="en-US" sz="1800" dirty="0" smtClean="0"/>
              <a:t>Note</a:t>
            </a:r>
            <a:r>
              <a:rPr lang="en-US" sz="1800" dirty="0"/>
              <a:t>: MAX(number1,number2,...) returns the maximum value in a set of numbers and MIN(number1,number2,...) returns the minimum value in a set of </a:t>
            </a:r>
            <a:r>
              <a:rPr lang="en-US" sz="1800" dirty="0" smtClean="0"/>
              <a:t>numbers.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19710"/>
              </p:ext>
            </p:extLst>
          </p:nvPr>
        </p:nvGraphicFramePr>
        <p:xfrm>
          <a:off x="3200400" y="1828800"/>
          <a:ext cx="31337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3" imgW="1244600" imgH="215900" progId="Equation.3">
                  <p:embed/>
                </p:oleObj>
              </mc:Choice>
              <mc:Fallback>
                <p:oleObj name="Equation" r:id="rId3" imgW="1244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828800"/>
                        <a:ext cx="3133725" cy="5445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88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534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Range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446867"/>
              </p:ext>
            </p:extLst>
          </p:nvPr>
        </p:nvGraphicFramePr>
        <p:xfrm>
          <a:off x="838200" y="1524000"/>
          <a:ext cx="39274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Worksheet" r:id="rId4" imgW="2260600" imgH="2413000" progId="Excel.Sheet.8">
                  <p:embed/>
                </p:oleObj>
              </mc:Choice>
              <mc:Fallback>
                <p:oleObj name="Worksheet" r:id="rId4" imgW="2260600" imgH="241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392747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0" y="23622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Range = maximum value – minimum value = 8 – 5 = 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125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0 at 5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39" y="0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657600"/>
            <a:ext cx="5247073" cy="1838801"/>
          </a:xfrm>
          <a:prstGeom prst="down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D13 to calculate the range of variable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=MAX(A2:A170)-MIN(A2:A170)</a:t>
            </a:r>
          </a:p>
        </p:txBody>
      </p:sp>
    </p:spTree>
    <p:extLst>
      <p:ext uri="{BB962C8B-B14F-4D97-AF65-F5344CB8AC3E}">
        <p14:creationId xmlns:p14="http://schemas.microsoft.com/office/powerpoint/2010/main" val="21915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0 at 5.3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" y="0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876800"/>
            <a:ext cx="4800600" cy="565785"/>
          </a:xfrm>
          <a:prstGeom prst="down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range as 25. </a:t>
            </a:r>
          </a:p>
        </p:txBody>
      </p:sp>
    </p:spTree>
    <p:extLst>
      <p:ext uri="{BB962C8B-B14F-4D97-AF65-F5344CB8AC3E}">
        <p14:creationId xmlns:p14="http://schemas.microsoft.com/office/powerpoint/2010/main" val="221591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8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Measures of Relative Position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153400" cy="54864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Measures of relative position indicate how high or low a score is in relation to other scores in a </a:t>
            </a:r>
            <a:r>
              <a:rPr lang="en-US" sz="2400" dirty="0" smtClean="0">
                <a:latin typeface="Times New Roman"/>
                <a:cs typeface="Times New Roman"/>
              </a:rPr>
              <a:t>distribution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A </a:t>
            </a:r>
            <a:r>
              <a:rPr lang="en-US" sz="2400" dirty="0">
                <a:latin typeface="Times New Roman"/>
                <a:cs typeface="Times New Roman"/>
              </a:rPr>
              <a:t>percentile (</a:t>
            </a:r>
            <a:r>
              <a:rPr lang="en-US" sz="2400" i="1" dirty="0">
                <a:latin typeface="Times New Roman"/>
                <a:cs typeface="Times New Roman"/>
              </a:rPr>
              <a:t>P</a:t>
            </a:r>
            <a:r>
              <a:rPr lang="en-US" sz="2400" dirty="0">
                <a:latin typeface="Times New Roman"/>
                <a:cs typeface="Times New Roman"/>
              </a:rPr>
              <a:t>) is a measure that tells one the percent of the total frequency that scored below that </a:t>
            </a:r>
            <a:r>
              <a:rPr lang="en-US" sz="2400" dirty="0" smtClean="0">
                <a:latin typeface="Times New Roman"/>
                <a:cs typeface="Times New Roman"/>
              </a:rPr>
              <a:t>measure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err="1">
                <a:latin typeface="Times New Roman"/>
                <a:cs typeface="Times New Roman"/>
              </a:rPr>
              <a:t>kth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percentile (</a:t>
            </a:r>
            <a:r>
              <a:rPr lang="en-US" sz="2000" i="1" dirty="0" err="1" smtClean="0">
                <a:latin typeface="Times New Roman"/>
                <a:cs typeface="Times New Roman"/>
              </a:rPr>
              <a:t>P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k</a:t>
            </a:r>
            <a:r>
              <a:rPr lang="en-US" sz="2000" dirty="0" smtClean="0">
                <a:latin typeface="Times New Roman"/>
                <a:cs typeface="Times New Roman"/>
              </a:rPr>
              <a:t>) </a:t>
            </a:r>
            <a:r>
              <a:rPr lang="en-US" sz="2000" dirty="0">
                <a:latin typeface="Times New Roman"/>
                <a:cs typeface="Times New Roman"/>
              </a:rPr>
              <a:t>of a set of data is a value such that </a:t>
            </a: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 percent of the observations are less than or equal to the </a:t>
            </a:r>
            <a:r>
              <a:rPr lang="en-US" sz="2000" dirty="0" smtClean="0">
                <a:latin typeface="Times New Roman"/>
                <a:cs typeface="Times New Roman"/>
              </a:rPr>
              <a:t>value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A </a:t>
            </a:r>
            <a:r>
              <a:rPr lang="en-US" sz="2400" dirty="0">
                <a:latin typeface="Times New Roman"/>
                <a:cs typeface="Times New Roman"/>
              </a:rPr>
              <a:t>quartile (</a:t>
            </a:r>
            <a:r>
              <a:rPr lang="en-US" sz="2400" i="1" dirty="0">
                <a:latin typeface="Times New Roman"/>
                <a:cs typeface="Times New Roman"/>
              </a:rPr>
              <a:t>Q</a:t>
            </a:r>
            <a:r>
              <a:rPr lang="en-US" sz="2400" dirty="0">
                <a:latin typeface="Times New Roman"/>
                <a:cs typeface="Times New Roman"/>
              </a:rPr>
              <a:t>) divides the data into four equal parts based on their statistical ranks and position from the </a:t>
            </a:r>
            <a:r>
              <a:rPr lang="en-US" sz="2400" dirty="0" smtClean="0">
                <a:latin typeface="Times New Roman"/>
                <a:cs typeface="Times New Roman"/>
              </a:rPr>
              <a:t>bottom </a:t>
            </a:r>
          </a:p>
          <a:p>
            <a:pPr lvl="1"/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  <a:r>
              <a:rPr lang="en-US" sz="2000" dirty="0">
                <a:latin typeface="Times New Roman"/>
                <a:cs typeface="Times New Roman"/>
              </a:rPr>
              <a:t> has 25% of the data below </a:t>
            </a:r>
            <a:r>
              <a:rPr lang="en-US" sz="2000" dirty="0" smtClean="0">
                <a:latin typeface="Times New Roman"/>
                <a:cs typeface="Times New Roman"/>
              </a:rPr>
              <a:t>it</a:t>
            </a:r>
            <a:endParaRPr lang="en-US" sz="2000" dirty="0">
              <a:latin typeface="Times New Roman"/>
              <a:cs typeface="Times New Roman"/>
            </a:endParaRPr>
          </a:p>
          <a:p>
            <a:pPr lvl="1"/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(median) has </a:t>
            </a:r>
            <a:r>
              <a:rPr lang="en-US" sz="2000" dirty="0">
                <a:latin typeface="Times New Roman"/>
                <a:cs typeface="Times New Roman"/>
              </a:rPr>
              <a:t>50% of the data below </a:t>
            </a:r>
            <a:r>
              <a:rPr lang="en-US" sz="2000" dirty="0" smtClean="0">
                <a:latin typeface="Times New Roman"/>
                <a:cs typeface="Times New Roman"/>
              </a:rPr>
              <a:t>it</a:t>
            </a:r>
          </a:p>
          <a:p>
            <a:pPr lvl="1"/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baseline="-25000" dirty="0" smtClean="0">
                <a:latin typeface="Times New Roman"/>
                <a:cs typeface="Times New Roman"/>
              </a:rPr>
              <a:t>3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has 75% of the data below </a:t>
            </a:r>
            <a:r>
              <a:rPr lang="en-US" sz="2000" dirty="0" smtClean="0">
                <a:latin typeface="Times New Roman"/>
                <a:cs typeface="Times New Roman"/>
              </a:rPr>
              <a:t>it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Interquartile range (IQR) </a:t>
            </a:r>
            <a:r>
              <a:rPr lang="en-US" sz="2000" dirty="0">
                <a:latin typeface="Times New Roman"/>
                <a:cs typeface="Times New Roman"/>
              </a:rPr>
              <a:t>=  </a:t>
            </a:r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3</a:t>
            </a:r>
            <a:r>
              <a:rPr lang="en-US" sz="2000" dirty="0">
                <a:latin typeface="Times New Roman"/>
                <a:cs typeface="Times New Roman"/>
              </a:rPr>
              <a:t> – </a:t>
            </a:r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Percentiles and quartiles are cutoff scores </a:t>
            </a:r>
            <a:r>
              <a:rPr lang="en-US" sz="2400" dirty="0">
                <a:latin typeface="Times New Roman"/>
                <a:cs typeface="Times New Roman"/>
              </a:rPr>
              <a:t>and </a:t>
            </a:r>
            <a:r>
              <a:rPr lang="en-US" sz="2400" dirty="0" smtClean="0">
                <a:latin typeface="Times New Roman"/>
                <a:cs typeface="Times New Roman"/>
              </a:rPr>
              <a:t>not ranges </a:t>
            </a:r>
            <a:r>
              <a:rPr lang="en-US" sz="2400" dirty="0">
                <a:latin typeface="Times New Roman"/>
                <a:cs typeface="Times New Roman"/>
              </a:rPr>
              <a:t>of </a:t>
            </a:r>
            <a:r>
              <a:rPr lang="en-US" sz="2400" dirty="0" smtClean="0">
                <a:latin typeface="Times New Roman"/>
                <a:cs typeface="Times New Roman"/>
              </a:rPr>
              <a:t>values</a:t>
            </a:r>
          </a:p>
          <a:p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0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8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Measures of Relative Position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153400" cy="5486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Excel functions:</a:t>
            </a:r>
          </a:p>
          <a:p>
            <a:pPr marL="0" indent="0" algn="ctr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PERCENTILE.INC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dirty="0" err="1">
                <a:latin typeface="Times New Roman"/>
                <a:cs typeface="Times New Roman"/>
              </a:rPr>
              <a:t>array,k</a:t>
            </a:r>
            <a:r>
              <a:rPr lang="en-US" sz="2000" dirty="0">
                <a:latin typeface="Times New Roman"/>
                <a:cs typeface="Times New Roman"/>
              </a:rPr>
              <a:t>). Returns the </a:t>
            </a:r>
            <a:r>
              <a:rPr lang="en-US" sz="2000" dirty="0" err="1">
                <a:latin typeface="Times New Roman"/>
                <a:cs typeface="Times New Roman"/>
              </a:rPr>
              <a:t>kth</a:t>
            </a:r>
            <a:r>
              <a:rPr lang="en-US" sz="2000" dirty="0">
                <a:latin typeface="Times New Roman"/>
                <a:cs typeface="Times New Roman"/>
              </a:rPr>
              <a:t> percentile in a range of numbers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/>
                <a:cs typeface="Times New Roman"/>
              </a:rPr>
              <a:t>QUARTILE.INC(</a:t>
            </a:r>
            <a:r>
              <a:rPr lang="en-US" sz="2000" dirty="0" err="1">
                <a:latin typeface="Times New Roman"/>
                <a:cs typeface="Times New Roman"/>
              </a:rPr>
              <a:t>array,quart</a:t>
            </a:r>
            <a:r>
              <a:rPr lang="en-US" sz="2000" dirty="0">
                <a:latin typeface="Times New Roman"/>
                <a:cs typeface="Times New Roman"/>
              </a:rPr>
              <a:t>). Returns the specified quartile, in a range of numbers.</a:t>
            </a:r>
          </a:p>
          <a:p>
            <a:pPr marL="0" indent="0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Note</a:t>
            </a:r>
            <a:r>
              <a:rPr lang="en-US" sz="2000" dirty="0">
                <a:latin typeface="Times New Roman"/>
                <a:cs typeface="Times New Roman"/>
              </a:rPr>
              <a:t>: </a:t>
            </a: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 = the percentile value in the range 0 to 1, inclusive; quart = 0 returns the minimum value, quart = 1 returns </a:t>
            </a:r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  <a:r>
              <a:rPr lang="en-US" sz="2000" dirty="0">
                <a:latin typeface="Times New Roman"/>
                <a:cs typeface="Times New Roman"/>
              </a:rPr>
              <a:t>, quart = 2 returns </a:t>
            </a:r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 (median), quart = 3 returns </a:t>
            </a:r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3</a:t>
            </a:r>
            <a:r>
              <a:rPr lang="en-US" sz="2000" dirty="0">
                <a:latin typeface="Times New Roman"/>
                <a:cs typeface="Times New Roman"/>
              </a:rPr>
              <a:t>, quart = 4 returns the maximum value.</a:t>
            </a:r>
          </a:p>
          <a:p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1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9 at 2.58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9010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3886200"/>
            <a:ext cx="5247073" cy="1414463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formulas in cells D16:D20 as shown on the worksheet to calculate </a:t>
            </a:r>
            <a:r>
              <a:rPr lang="en-US" i="1" dirty="0" smtClean="0"/>
              <a:t>P</a:t>
            </a:r>
            <a:r>
              <a:rPr lang="en-US" baseline="-25000" dirty="0" smtClean="0"/>
              <a:t>90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baseline="-25000" dirty="0" smtClean="0"/>
              <a:t>10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, and </a:t>
            </a:r>
            <a:r>
              <a:rPr lang="en-US" i="1" dirty="0" smtClean="0"/>
              <a:t>Q</a:t>
            </a:r>
            <a:r>
              <a:rPr lang="en-US" baseline="-25000" dirty="0" smtClean="0"/>
              <a:t>3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84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9 at 3.0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8238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810000"/>
            <a:ext cx="4800600" cy="565785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percentiles and quartiles.</a:t>
            </a:r>
          </a:p>
        </p:txBody>
      </p:sp>
    </p:spTree>
    <p:extLst>
      <p:ext uri="{BB962C8B-B14F-4D97-AF65-F5344CB8AC3E}">
        <p14:creationId xmlns:p14="http://schemas.microsoft.com/office/powerpoint/2010/main" val="361599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453933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10 at 5.01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848600" cy="621772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590800"/>
            <a:ext cx="7571642" cy="646331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Open the dataset </a:t>
            </a:r>
            <a:r>
              <a:rPr lang="en-US" i="1" dirty="0" err="1" smtClean="0"/>
              <a:t>Motivation.xlsx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Click the worksheet Descriptive Statistics tab (at the bottom of the worksheet).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35052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5638800"/>
            <a:ext cx="16002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4191000"/>
            <a:ext cx="5247073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Calculate the count, mean, median, and mode of the classroom community (</a:t>
            </a:r>
            <a:r>
              <a:rPr lang="en-US" dirty="0" err="1" smtClean="0"/>
              <a:t>c_community</a:t>
            </a:r>
            <a:r>
              <a:rPr lang="en-US" dirty="0" smtClean="0"/>
              <a:t>) variable.</a:t>
            </a:r>
          </a:p>
        </p:txBody>
      </p:sp>
    </p:spTree>
    <p:extLst>
      <p:ext uri="{BB962C8B-B14F-4D97-AF65-F5344CB8AC3E}">
        <p14:creationId xmlns:p14="http://schemas.microsoft.com/office/powerpoint/2010/main" val="18859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Count (Sample Size; </a:t>
            </a:r>
            <a:r>
              <a:rPr lang="en-US" i="1" dirty="0" smtClean="0"/>
              <a:t>N </a:t>
            </a:r>
            <a:r>
              <a:rPr lang="en-US" dirty="0" smtClean="0"/>
              <a:t>or</a:t>
            </a:r>
            <a:r>
              <a:rPr lang="en-US" i="1" dirty="0" smtClean="0"/>
              <a:t> n</a:t>
            </a:r>
            <a:r>
              <a:rPr lang="en-US" dirty="0" smtClean="0"/>
              <a:t>)</a:t>
            </a:r>
            <a:endParaRPr lang="en-US" dirty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count (</a:t>
            </a:r>
            <a:r>
              <a:rPr lang="en-US" sz="2000" i="1" dirty="0"/>
              <a:t>N, n</a:t>
            </a:r>
            <a:r>
              <a:rPr lang="en-US" sz="2000" dirty="0"/>
              <a:t>) is a statistic that reflects the number of cases selected in the dataset. It is often used to represent sample (</a:t>
            </a:r>
            <a:r>
              <a:rPr lang="en-US" sz="2000" i="1" dirty="0"/>
              <a:t>N</a:t>
            </a:r>
            <a:r>
              <a:rPr lang="en-US" sz="2000" dirty="0"/>
              <a:t>) or sub-sample (</a:t>
            </a:r>
            <a:r>
              <a:rPr lang="en-US" sz="2000" i="1" dirty="0"/>
              <a:t>n</a:t>
            </a:r>
            <a:r>
              <a:rPr lang="en-US" sz="2000" dirty="0"/>
              <a:t>) size. It is an important statistic in any research study.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Excel functions:</a:t>
            </a:r>
          </a:p>
          <a:p>
            <a:pPr marL="0" indent="0" algn="ctr">
              <a:buNone/>
            </a:pPr>
            <a:r>
              <a:rPr lang="en-US" sz="2000" dirty="0"/>
              <a:t>COUNT(value1,value2,...). Counts the numbers in the range of numbers.</a:t>
            </a:r>
          </a:p>
          <a:p>
            <a:pPr marL="0" indent="0" algn="ctr">
              <a:buNone/>
            </a:pPr>
            <a:r>
              <a:rPr lang="en-US" sz="2000" dirty="0"/>
              <a:t>COUNTA(value1,value2,...). Counts the cells with non-empty values in the range of values.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850996"/>
              </p:ext>
            </p:extLst>
          </p:nvPr>
        </p:nvGraphicFramePr>
        <p:xfrm>
          <a:off x="3352800" y="2286000"/>
          <a:ext cx="26558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3" imgW="1054100" imgH="215900" progId="Equation.3">
                  <p:embed/>
                </p:oleObj>
              </mc:Choice>
              <mc:Fallback>
                <p:oleObj name="Equation" r:id="rId3" imgW="1054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86000"/>
                        <a:ext cx="2655888" cy="542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79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Count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898748"/>
              </p:ext>
            </p:extLst>
          </p:nvPr>
        </p:nvGraphicFramePr>
        <p:xfrm>
          <a:off x="990600" y="1447800"/>
          <a:ext cx="1905000" cy="430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Worksheet" r:id="rId4" imgW="1066800" imgH="2413000" progId="Excel.Sheet.8">
                  <p:embed/>
                </p:oleObj>
              </mc:Choice>
              <mc:Fallback>
                <p:oleObj name="Worksheet" r:id="rId4" imgW="1066800" imgH="241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1905000" cy="4308184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19600" y="2133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N</a:t>
            </a:r>
            <a:r>
              <a:rPr lang="en-US" sz="2800" dirty="0" smtClean="0"/>
              <a:t> = 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431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10 at 5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25146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D1 to calculate the sample size used to measure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=COUNT(A2:A170)</a:t>
            </a:r>
          </a:p>
        </p:txBody>
      </p:sp>
    </p:spTree>
    <p:extLst>
      <p:ext uri="{BB962C8B-B14F-4D97-AF65-F5344CB8AC3E}">
        <p14:creationId xmlns:p14="http://schemas.microsoft.com/office/powerpoint/2010/main" val="32419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10 at 5.1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" y="0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6927" y="2514600"/>
            <a:ext cx="5247073" cy="1414463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count as 169. This sample statistic is typically reported as </a:t>
            </a:r>
            <a:r>
              <a:rPr lang="en-US" i="1" dirty="0" smtClean="0"/>
              <a:t>N</a:t>
            </a:r>
            <a:r>
              <a:rPr lang="en-US" dirty="0" smtClean="0"/>
              <a:t> = 169 in the results section of a research paper,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102597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53400" cy="6477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Mean </a:t>
            </a:r>
            <a:r>
              <a:rPr lang="en-US" dirty="0"/>
              <a:t>(Arithmetic Average; </a:t>
            </a:r>
            <a:r>
              <a:rPr lang="en-US" i="1" dirty="0" smtClean="0"/>
              <a:t>M </a:t>
            </a:r>
            <a:r>
              <a:rPr lang="en-US" i="1" dirty="0"/>
              <a:t>,</a:t>
            </a:r>
            <a:r>
              <a:rPr lang="en-US" dirty="0" smtClean="0"/>
              <a:t>µ)</a:t>
            </a:r>
          </a:p>
          <a:p>
            <a:pPr marL="0" indent="0" algn="ctr">
              <a:buNone/>
            </a:pPr>
            <a:endParaRPr lang="en-US" sz="1600" dirty="0"/>
          </a:p>
          <a:p>
            <a:r>
              <a:rPr lang="en-US" sz="1800" dirty="0" smtClean="0"/>
              <a:t>Determines the sample mean or estimating </a:t>
            </a:r>
            <a:r>
              <a:rPr lang="en-US" sz="1800" dirty="0"/>
              <a:t>an unknown population </a:t>
            </a:r>
            <a:r>
              <a:rPr lang="en-US" sz="1800" dirty="0" smtClean="0"/>
              <a:t>mean. </a:t>
            </a:r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opulation </a:t>
            </a:r>
            <a:r>
              <a:rPr lang="en-US" sz="1600" dirty="0"/>
              <a:t>mean is denoted by the Greek letter μ (mu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Sample mean is denoted by </a:t>
            </a:r>
            <a:r>
              <a:rPr lang="en-US" sz="1600" i="1" dirty="0" smtClean="0"/>
              <a:t>M </a:t>
            </a:r>
            <a:r>
              <a:rPr lang="en-US" sz="1600" dirty="0" smtClean="0"/>
              <a:t>or x-bar.</a:t>
            </a:r>
            <a:endParaRPr lang="en-US" sz="1600" dirty="0"/>
          </a:p>
          <a:p>
            <a:r>
              <a:rPr lang="en-US" sz="1800" dirty="0"/>
              <a:t>Used with interval and ratio </a:t>
            </a:r>
            <a:r>
              <a:rPr lang="en-US" sz="1800" dirty="0" smtClean="0"/>
              <a:t>scales</a:t>
            </a:r>
            <a:endParaRPr lang="en-US" sz="1800" dirty="0"/>
          </a:p>
          <a:p>
            <a:r>
              <a:rPr lang="en-US" sz="1800" dirty="0" smtClean="0"/>
              <a:t>Best </a:t>
            </a:r>
            <a:r>
              <a:rPr lang="en-US" sz="1800" dirty="0"/>
              <a:t>measure to describe normal </a:t>
            </a:r>
            <a:r>
              <a:rPr lang="en-US" sz="1800" dirty="0" err="1"/>
              <a:t>unimodal</a:t>
            </a:r>
            <a:r>
              <a:rPr lang="en-US" sz="1800" dirty="0"/>
              <a:t> distributions. Unlike the median and the mode, it is not appropriate to use the mean </a:t>
            </a:r>
            <a:r>
              <a:rPr lang="en-US" sz="1800" dirty="0" smtClean="0"/>
              <a:t>only to describe a </a:t>
            </a:r>
            <a:r>
              <a:rPr lang="en-US" sz="1800" dirty="0"/>
              <a:t>highly skewed distribution. </a:t>
            </a:r>
          </a:p>
          <a:p>
            <a:r>
              <a:rPr lang="en-US" sz="1800" dirty="0" smtClean="0"/>
              <a:t>Always </a:t>
            </a:r>
            <a:r>
              <a:rPr lang="en-US" sz="1800" dirty="0"/>
              <a:t>located toward the skewed (tail) end of skewed distributions in relation to the median and mode. </a:t>
            </a:r>
            <a:endParaRPr lang="en-US" sz="1800" dirty="0" smtClean="0"/>
          </a:p>
          <a:p>
            <a:r>
              <a:rPr lang="en-US" sz="1800" dirty="0"/>
              <a:t>Formulas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Excel function:</a:t>
            </a:r>
          </a:p>
          <a:p>
            <a:pPr marL="0" indent="0" algn="ctr">
              <a:buNone/>
            </a:pPr>
            <a:r>
              <a:rPr lang="en-US" sz="1800" dirty="0" smtClean="0"/>
              <a:t>AVERAGE</a:t>
            </a:r>
            <a:r>
              <a:rPr lang="en-US" sz="1800" dirty="0"/>
              <a:t>(number1,number2,...). Returns the arithmetic mean, where numbers represent the range of numbers.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770104"/>
              </p:ext>
            </p:extLst>
          </p:nvPr>
        </p:nvGraphicFramePr>
        <p:xfrm>
          <a:off x="2743200" y="3886200"/>
          <a:ext cx="1439862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3" imgW="571500" imgH="457200" progId="Equation.3">
                  <p:embed/>
                </p:oleObj>
              </mc:Choice>
              <mc:Fallback>
                <p:oleObj name="Equation" r:id="rId3" imgW="571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86200"/>
                        <a:ext cx="1439862" cy="1225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084236"/>
              </p:ext>
            </p:extLst>
          </p:nvPr>
        </p:nvGraphicFramePr>
        <p:xfrm>
          <a:off x="5867400" y="3886200"/>
          <a:ext cx="140811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quation" r:id="rId5" imgW="558800" imgH="457200" progId="Equation.3">
                  <p:embed/>
                </p:oleObj>
              </mc:Choice>
              <mc:Fallback>
                <p:oleObj name="Equation" r:id="rId5" imgW="55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86200"/>
                        <a:ext cx="1408113" cy="1225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49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2411</Words>
  <Application>Microsoft Macintosh PowerPoint</Application>
  <PresentationFormat>On-screen Show (4:3)</PresentationFormat>
  <Paragraphs>250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Equation</vt:lpstr>
      <vt:lpstr>Worksheet</vt:lpstr>
      <vt:lpstr>Statistical Fundamentals:  Using Microsoft Excel for Univariate and Bivariate Analysis Alfred P. Rovai</vt:lpstr>
      <vt:lpstr>Descriptive Statistics</vt:lpstr>
      <vt:lpstr>Measures of Central Tendency Designed to give information concerning the typical score of a large number of scores.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Measures of Dispersion Designed to give information concerning the amount of dispersion of scores about a central value.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Measures of Relative Position</vt:lpstr>
      <vt:lpstr>Measures of Relative Position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Statistics</dc:title>
  <dc:subject/>
  <dc:creator>Alfred P. Rovai</dc:creator>
  <cp:keywords/>
  <dc:description/>
  <cp:lastModifiedBy>Alfred Rovai</cp:lastModifiedBy>
  <cp:revision>213</cp:revision>
  <dcterms:created xsi:type="dcterms:W3CDTF">2013-06-04T13:30:25Z</dcterms:created>
  <dcterms:modified xsi:type="dcterms:W3CDTF">2014-03-19T09:59:59Z</dcterms:modified>
  <cp:category/>
</cp:coreProperties>
</file>